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707" r:id="rId1"/>
  </p:sldMasterIdLst>
  <p:sldIdLst>
    <p:sldId id="256" r:id="rId2"/>
    <p:sldId id="257" r:id="rId3"/>
    <p:sldId id="271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3" r:id="rId17"/>
    <p:sldId id="274" r:id="rId18"/>
    <p:sldId id="270" r:id="rId19"/>
  </p:sldIdLst>
  <p:sldSz cx="9144000" cy="5143500" type="screen16x9"/>
  <p:notesSz cx="6858000" cy="9144000"/>
  <p:defaultTextStyle>
    <a:defPPr>
      <a:defRPr lang="ru-RU"/>
    </a:defPPr>
    <a:lvl1pPr marL="0" algn="l" defTabSz="89901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49506" algn="l" defTabSz="89901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899011" algn="l" defTabSz="89901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48517" algn="l" defTabSz="89901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798021" algn="l" defTabSz="89901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47528" algn="l" defTabSz="89901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697032" algn="l" defTabSz="89901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46540" algn="l" defTabSz="89901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596042" algn="l" defTabSz="89901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3F9F"/>
    <a:srgbClr val="3F18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63" y="-92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77E9-C033-4C24-A196-81A2DD78D36C}" type="datetimeFigureOut">
              <a:rPr lang="ru-RU" smtClean="0"/>
              <a:t>04.06.2020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2ECE-3F90-417D-9F53-9375DEF16B18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41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77E9-C033-4C24-A196-81A2DD78D36C}" type="datetimeFigureOut">
              <a:rPr lang="ru-RU" smtClean="0"/>
              <a:t>04.06.2020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2ECE-3F90-417D-9F53-9375DEF16B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7373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77E9-C033-4C24-A196-81A2DD78D36C}" type="datetimeFigureOut">
              <a:rPr lang="ru-RU" smtClean="0"/>
              <a:t>04.06.2020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2ECE-3F90-417D-9F53-9375DEF16B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1457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77E9-C033-4C24-A196-81A2DD78D36C}" type="datetimeFigureOut">
              <a:rPr lang="ru-RU" smtClean="0"/>
              <a:t>04.06.2020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2ECE-3F90-417D-9F53-9375DEF16B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93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77E9-C033-4C24-A196-81A2DD78D36C}" type="datetimeFigureOut">
              <a:rPr lang="ru-RU" smtClean="0"/>
              <a:t>04.06.2020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2ECE-3F90-417D-9F53-9375DEF16B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714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77E9-C033-4C24-A196-81A2DD78D36C}" type="datetimeFigureOut">
              <a:rPr lang="ru-RU" smtClean="0"/>
              <a:t>04.06.2020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2ECE-3F90-417D-9F53-9375DEF16B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4060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77E9-C033-4C24-A196-81A2DD78D36C}" type="datetimeFigureOut">
              <a:rPr lang="ru-RU" smtClean="0"/>
              <a:t>04.06.2020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2ECE-3F90-417D-9F53-9375DEF16B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4922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77E9-C033-4C24-A196-81A2DD78D36C}" type="datetimeFigureOut">
              <a:rPr lang="ru-RU" smtClean="0"/>
              <a:t>04.06.2020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2ECE-3F90-417D-9F53-9375DEF16B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8712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77E9-C033-4C24-A196-81A2DD78D36C}" type="datetimeFigureOut">
              <a:rPr lang="ru-RU" smtClean="0"/>
              <a:t>04.06.2020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2ECE-3F90-417D-9F53-9375DEF16B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6850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77E9-C033-4C24-A196-81A2DD78D36C}" type="datetimeFigureOut">
              <a:rPr lang="ru-RU" smtClean="0"/>
              <a:t>04.06.2020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2ECE-3F90-417D-9F53-9375DEF16B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2644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77E9-C033-4C24-A196-81A2DD78D36C}" type="datetimeFigureOut">
              <a:rPr lang="ru-RU" smtClean="0"/>
              <a:t>04.06.2020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2ECE-3F90-417D-9F53-9375DEF16B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5572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F77E9-C033-4C24-A196-81A2DD78D36C}" type="datetimeFigureOut">
              <a:rPr lang="ru-RU" smtClean="0"/>
              <a:t>04.06.2020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D2ECE-3F90-417D-9F53-9375DEF16B18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890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08" r:id="rId1"/>
    <p:sldLayoutId id="2147484709" r:id="rId2"/>
    <p:sldLayoutId id="2147484710" r:id="rId3"/>
    <p:sldLayoutId id="2147484711" r:id="rId4"/>
    <p:sldLayoutId id="2147484712" r:id="rId5"/>
    <p:sldLayoutId id="2147484713" r:id="rId6"/>
    <p:sldLayoutId id="2147484714" r:id="rId7"/>
    <p:sldLayoutId id="2147484715" r:id="rId8"/>
    <p:sldLayoutId id="2147484716" r:id="rId9"/>
    <p:sldLayoutId id="2147484717" r:id="rId10"/>
    <p:sldLayoutId id="2147484718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9.wdp"/><Relationship Id="rId7" Type="http://schemas.microsoft.com/office/2007/relationships/hdphoto" Target="../media/hdphoto1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10.wdp"/><Relationship Id="rId4" Type="http://schemas.openxmlformats.org/officeDocument/2006/relationships/image" Target="../media/image12.png"/><Relationship Id="rId9" Type="http://schemas.microsoft.com/office/2007/relationships/hdphoto" Target="../media/hdphoto1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13.wdp"/><Relationship Id="rId7" Type="http://schemas.microsoft.com/office/2007/relationships/hdphoto" Target="../media/hdphoto15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14.wdp"/><Relationship Id="rId4" Type="http://schemas.openxmlformats.org/officeDocument/2006/relationships/image" Target="../media/image25.png"/><Relationship Id="rId9" Type="http://schemas.microsoft.com/office/2007/relationships/hdphoto" Target="../media/hdphoto16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8.wdp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0.wdp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6.wdp"/><Relationship Id="rId4" Type="http://schemas.openxmlformats.org/officeDocument/2006/relationships/image" Target="../media/image8.png"/><Relationship Id="rId9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3568" y="1131590"/>
            <a:ext cx="7776864" cy="1790700"/>
          </a:xfrm>
        </p:spPr>
        <p:txBody>
          <a:bodyPr>
            <a:normAutofit/>
          </a:bodyPr>
          <a:lstStyle/>
          <a:p>
            <a:r>
              <a:rPr lang="ru-RU" sz="2600" b="1" dirty="0" smtClean="0">
                <a:solidFill>
                  <a:srgbClr val="303F9F"/>
                </a:solidFill>
                <a:latin typeface="Times New Roman" pitchFamily="18" charset="0"/>
                <a:cs typeface="Times New Roman" pitchFamily="18" charset="0"/>
              </a:rPr>
              <a:t>КУРСОВА РОБОТА</a:t>
            </a:r>
            <a:r>
              <a:rPr lang="ru-RU" sz="2400" b="1" dirty="0" smtClean="0">
                <a:solidFill>
                  <a:srgbClr val="303F9F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400" b="1" dirty="0" smtClean="0">
                <a:solidFill>
                  <a:srgbClr val="303F9F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800" b="1" dirty="0" smtClean="0">
                <a:solidFill>
                  <a:srgbClr val="303F9F"/>
                </a:solidFill>
                <a:latin typeface="Times New Roman" pitchFamily="18" charset="0"/>
                <a:cs typeface="Times New Roman" pitchFamily="18" charset="0"/>
              </a:rPr>
              <a:t>З ДИСЦИПЛ</a:t>
            </a:r>
            <a:r>
              <a:rPr lang="uk-UA" sz="1800" b="1" dirty="0" smtClean="0">
                <a:solidFill>
                  <a:srgbClr val="303F9F"/>
                </a:solidFill>
                <a:latin typeface="Times New Roman" pitchFamily="18" charset="0"/>
                <a:cs typeface="Times New Roman" pitchFamily="18" charset="0"/>
              </a:rPr>
              <a:t>ІНИ ПРОФЕСІЙНОЇ ПІДГОТОВКИ</a:t>
            </a:r>
            <a:br>
              <a:rPr lang="uk-UA" sz="1800" b="1" dirty="0" smtClean="0">
                <a:solidFill>
                  <a:srgbClr val="303F9F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uk-UA" sz="2400" dirty="0" smtClean="0">
                <a:solidFill>
                  <a:srgbClr val="303F9F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uk-UA" sz="2400" dirty="0" smtClean="0">
                <a:solidFill>
                  <a:srgbClr val="303F9F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uk-UA" sz="1700" dirty="0" smtClean="0">
                <a:solidFill>
                  <a:srgbClr val="303F9F"/>
                </a:solidFill>
                <a:latin typeface="Times New Roman" pitchFamily="18" charset="0"/>
                <a:cs typeface="Times New Roman" pitchFamily="18" charset="0"/>
              </a:rPr>
              <a:t>НА ТЕМУ : «РОЗРОБКА ПРОГРАМНОГО ЗАБЕЗПЕЧЕННЯ ДЛЯ ТЕСТУВАННЯ ЗНАНЬ СТУДЕНТІВ»</a:t>
            </a:r>
            <a:endParaRPr lang="ru-RU" sz="1700" dirty="0">
              <a:solidFill>
                <a:srgbClr val="303F9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691680" y="3293616"/>
            <a:ext cx="5544616" cy="648072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uk-UA" sz="1500" b="1" dirty="0" smtClean="0">
                <a:solidFill>
                  <a:srgbClr val="303F9F"/>
                </a:solidFill>
                <a:latin typeface="Times New Roman" pitchFamily="18" charset="0"/>
                <a:cs typeface="Times New Roman" pitchFamily="18" charset="0"/>
              </a:rPr>
              <a:t>Виконала: </a:t>
            </a:r>
            <a:r>
              <a:rPr lang="uk-UA" sz="1500" dirty="0" smtClean="0">
                <a:solidFill>
                  <a:srgbClr val="303F9F"/>
                </a:solidFill>
                <a:latin typeface="Times New Roman" pitchFamily="18" charset="0"/>
                <a:cs typeface="Times New Roman" pitchFamily="18" charset="0"/>
              </a:rPr>
              <a:t>студентка групи ПА-17-2 Гурдіш Анастасія Олегівна</a:t>
            </a:r>
          </a:p>
          <a:p>
            <a:pPr>
              <a:lnSpc>
                <a:spcPct val="70000"/>
              </a:lnSpc>
            </a:pPr>
            <a:r>
              <a:rPr lang="uk-UA" sz="1500" b="1" dirty="0" smtClean="0">
                <a:solidFill>
                  <a:srgbClr val="303F9F"/>
                </a:solidFill>
                <a:latin typeface="Times New Roman" pitchFamily="18" charset="0"/>
                <a:cs typeface="Times New Roman" pitchFamily="18" charset="0"/>
              </a:rPr>
              <a:t>Керівник: </a:t>
            </a:r>
            <a:r>
              <a:rPr lang="uk-UA" sz="1500" dirty="0" smtClean="0">
                <a:solidFill>
                  <a:srgbClr val="303F9F"/>
                </a:solidFill>
                <a:latin typeface="Times New Roman" pitchFamily="18" charset="0"/>
                <a:cs typeface="Times New Roman" pitchFamily="18" charset="0"/>
              </a:rPr>
              <a:t>Дзюба Петр </a:t>
            </a:r>
            <a:r>
              <a:rPr lang="uk-UA" sz="1500" dirty="0" err="1" smtClean="0">
                <a:solidFill>
                  <a:srgbClr val="303F9F"/>
                </a:solidFill>
                <a:latin typeface="Times New Roman" pitchFamily="18" charset="0"/>
                <a:cs typeface="Times New Roman" pitchFamily="18" charset="0"/>
              </a:rPr>
              <a:t>Анатолієвич</a:t>
            </a:r>
            <a:endParaRPr lang="ru-RU" sz="1500" dirty="0">
              <a:solidFill>
                <a:srgbClr val="303F9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20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88690" y="123478"/>
            <a:ext cx="1279054" cy="720080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uk-UA" sz="2400" b="1" dirty="0" err="1">
                <a:solidFill>
                  <a:srgbClr val="303F9F"/>
                </a:solidFill>
                <a:latin typeface="Times New Roman" pitchFamily="18" charset="0"/>
                <a:cs typeface="Times New Roman" pitchFamily="18" charset="0"/>
              </a:rPr>
              <a:t>Plickers</a:t>
            </a:r>
            <a:r>
              <a:rPr lang="uk-UA" sz="2400" b="1" dirty="0">
                <a:solidFill>
                  <a:srgbClr val="303F9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ru-RU" sz="2400" b="1" dirty="0">
              <a:solidFill>
                <a:srgbClr val="303F9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942" y="555526"/>
            <a:ext cx="3498456" cy="1812684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07" y="915566"/>
            <a:ext cx="4536504" cy="2119269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150" y="2499742"/>
            <a:ext cx="4308248" cy="2016224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5521"/>
          <a:stretch/>
        </p:blipFill>
        <p:spPr bwMode="auto">
          <a:xfrm>
            <a:off x="551307" y="3194832"/>
            <a:ext cx="3660653" cy="1502772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58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5780" y="411510"/>
            <a:ext cx="1333972" cy="432048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sz="2400" b="1" dirty="0" err="1">
                <a:solidFill>
                  <a:srgbClr val="303F9F"/>
                </a:solidFill>
                <a:latin typeface="Times New Roman" pitchFamily="18" charset="0"/>
                <a:cs typeface="Times New Roman" pitchFamily="18" charset="0"/>
              </a:rPr>
              <a:t>TestHub</a:t>
            </a:r>
            <a:endParaRPr lang="ru-RU" sz="2400" b="1" dirty="0">
              <a:solidFill>
                <a:srgbClr val="303F9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 descr="TypeScript за 30 хвилин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188" y="340221"/>
            <a:ext cx="828092" cy="82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ngular (фреймворк) — Вікіпеді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098" y="699542"/>
            <a:ext cx="1237723" cy="123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Node.js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560" y="2459227"/>
            <a:ext cx="1478928" cy="90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Figma — Википеди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118" y="3363838"/>
            <a:ext cx="1331562" cy="99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11621" y="1144375"/>
            <a:ext cx="4252467" cy="27235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171450" indent="-171450" algn="just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>
                <a:latin typeface="Times New Roman" pitchFamily="18" charset="0"/>
                <a:cs typeface="Times New Roman" pitchFamily="18" charset="0"/>
              </a:defRPr>
            </a:lvl1pPr>
            <a:lvl2pPr marL="5143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/>
            </a:lvl2pPr>
            <a:lvl3pPr marL="8572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/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/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/>
            </a:lvl9pPr>
          </a:lstStyle>
          <a:p>
            <a:pPr algn="l">
              <a:lnSpc>
                <a:spcPct val="100000"/>
              </a:lnSpc>
            </a:pPr>
            <a:endParaRPr lang="ru-RU" sz="16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587591" y="1764561"/>
            <a:ext cx="571260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Для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розробки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клієнтської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частини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своєї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програми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я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використовую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мову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програмування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e-DE" dirty="0" err="1" smtClean="0">
                <a:latin typeface="Times New Roman" pitchFamily="18" charset="0"/>
                <a:cs typeface="Times New Roman" pitchFamily="18" charset="0"/>
              </a:rPr>
              <a:t>TypeScript</a:t>
            </a:r>
            <a:r>
              <a:rPr lang="de-DE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на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базі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фреймворку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e-DE" dirty="0" smtClean="0">
                <a:latin typeface="Times New Roman" pitchFamily="18" charset="0"/>
                <a:cs typeface="Times New Roman" pitchFamily="18" charset="0"/>
              </a:rPr>
              <a:t>Angular.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У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майбутньому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планується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для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написання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серверної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частини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використання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мови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e-DE" dirty="0" smtClean="0">
                <a:latin typeface="Times New Roman" pitchFamily="18" charset="0"/>
                <a:cs typeface="Times New Roman" pitchFamily="18" charset="0"/>
              </a:rPr>
              <a:t>C#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на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базі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фреймворку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e-DE" dirty="0" err="1" smtClean="0">
                <a:latin typeface="Times New Roman" pitchFamily="18" charset="0"/>
                <a:cs typeface="Times New Roman" pitchFamily="18" charset="0"/>
              </a:rPr>
              <a:t>ASP.Net</a:t>
            </a:r>
            <a:r>
              <a:rPr lang="de-DE" dirty="0" smtClean="0">
                <a:latin typeface="Times New Roman" pitchFamily="18" charset="0"/>
                <a:cs typeface="Times New Roman" pitchFamily="18" charset="0"/>
              </a:rPr>
              <a:t> Core.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Дизайн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графічного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інтерфейсу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розроблявся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у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графічному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редакторі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e-DE" dirty="0" err="1" smtClean="0">
                <a:latin typeface="Times New Roman" pitchFamily="18" charset="0"/>
                <a:cs typeface="Times New Roman" pitchFamily="18" charset="0"/>
              </a:rPr>
              <a:t>Figma</a:t>
            </a:r>
            <a:r>
              <a:rPr lang="de-DE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106" name="Picture 10" descr="C Sharp — Википеди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574164"/>
            <a:ext cx="858358" cy="85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35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1005780" y="411510"/>
            <a:ext cx="1333972" cy="43204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err="1" smtClean="0">
                <a:solidFill>
                  <a:srgbClr val="303F9F"/>
                </a:solidFill>
                <a:latin typeface="Times New Roman" pitchFamily="18" charset="0"/>
                <a:cs typeface="Times New Roman" pitchFamily="18" charset="0"/>
              </a:rPr>
              <a:t>TestHub</a:t>
            </a:r>
            <a:endParaRPr lang="ru-RU" sz="2400" b="1" dirty="0">
              <a:solidFill>
                <a:srgbClr val="303F9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87574"/>
            <a:ext cx="3960000" cy="18837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003798"/>
            <a:ext cx="3960000" cy="188375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987574"/>
            <a:ext cx="3960000" cy="18837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003798"/>
            <a:ext cx="3960000" cy="188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19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1005780" y="411510"/>
            <a:ext cx="7454652" cy="43204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err="1" smtClean="0">
                <a:solidFill>
                  <a:srgbClr val="303F9F"/>
                </a:solidFill>
                <a:latin typeface="Times New Roman" pitchFamily="18" charset="0"/>
                <a:cs typeface="Times New Roman" pitchFamily="18" charset="0"/>
              </a:rPr>
              <a:t>TestHub</a:t>
            </a:r>
            <a:r>
              <a:rPr lang="uk-UA" sz="2400" b="1" dirty="0" smtClean="0">
                <a:solidFill>
                  <a:srgbClr val="303F9F"/>
                </a:solidFill>
                <a:latin typeface="Times New Roman" pitchFamily="18" charset="0"/>
                <a:cs typeface="Times New Roman" pitchFamily="18" charset="0"/>
              </a:rPr>
              <a:t>. Основні моменти</a:t>
            </a:r>
            <a:endParaRPr lang="ru-RU" sz="2400" b="1" dirty="0">
              <a:solidFill>
                <a:srgbClr val="303F9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832016"/>
            <a:ext cx="3960000" cy="188375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20048"/>
            <a:ext cx="3960000" cy="188375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560208"/>
            <a:ext cx="3960000" cy="18837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848240"/>
            <a:ext cx="3960000" cy="188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4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1005780" y="411510"/>
            <a:ext cx="7454652" cy="43204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err="1" smtClean="0">
                <a:solidFill>
                  <a:srgbClr val="303F9F"/>
                </a:solidFill>
                <a:latin typeface="Times New Roman" pitchFamily="18" charset="0"/>
                <a:cs typeface="Times New Roman" pitchFamily="18" charset="0"/>
              </a:rPr>
              <a:t>TestHub</a:t>
            </a:r>
            <a:r>
              <a:rPr lang="uk-UA" sz="2400" b="1" dirty="0" smtClean="0">
                <a:solidFill>
                  <a:srgbClr val="303F9F"/>
                </a:solidFill>
                <a:latin typeface="Times New Roman" pitchFamily="18" charset="0"/>
                <a:cs typeface="Times New Roman" pitchFamily="18" charset="0"/>
              </a:rPr>
              <a:t>. «Легкий тест»</a:t>
            </a:r>
            <a:endParaRPr lang="ru-RU" sz="2400" b="1" dirty="0">
              <a:solidFill>
                <a:srgbClr val="303F9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48" y="1131590"/>
            <a:ext cx="4680000" cy="222625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2427734"/>
            <a:ext cx="4680000" cy="237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44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1005780" y="411510"/>
            <a:ext cx="7454652" cy="43204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err="1" smtClean="0">
                <a:solidFill>
                  <a:srgbClr val="303F9F"/>
                </a:solidFill>
                <a:latin typeface="Times New Roman" pitchFamily="18" charset="0"/>
                <a:cs typeface="Times New Roman" pitchFamily="18" charset="0"/>
              </a:rPr>
              <a:t>TestHub</a:t>
            </a:r>
            <a:r>
              <a:rPr lang="uk-UA" sz="2400" b="1" dirty="0" smtClean="0">
                <a:solidFill>
                  <a:srgbClr val="303F9F"/>
                </a:solidFill>
                <a:latin typeface="Times New Roman" pitchFamily="18" charset="0"/>
                <a:cs typeface="Times New Roman" pitchFamily="18" charset="0"/>
              </a:rPr>
              <a:t>. «Середній» тест</a:t>
            </a:r>
            <a:endParaRPr lang="ru-RU" sz="2400" b="1" dirty="0">
              <a:solidFill>
                <a:srgbClr val="303F9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059582"/>
            <a:ext cx="4032448" cy="351719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630" y="1059582"/>
            <a:ext cx="4328850" cy="351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3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1005780" y="411510"/>
            <a:ext cx="7454652" cy="43204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err="1" smtClean="0">
                <a:solidFill>
                  <a:srgbClr val="303F9F"/>
                </a:solidFill>
                <a:latin typeface="Times New Roman" pitchFamily="18" charset="0"/>
                <a:cs typeface="Times New Roman" pitchFamily="18" charset="0"/>
              </a:rPr>
              <a:t>TestHub</a:t>
            </a:r>
            <a:r>
              <a:rPr lang="uk-UA" sz="2400" b="1" dirty="0" smtClean="0">
                <a:solidFill>
                  <a:srgbClr val="303F9F"/>
                </a:solidFill>
                <a:latin typeface="Times New Roman" pitchFamily="18" charset="0"/>
                <a:cs typeface="Times New Roman" pitchFamily="18" charset="0"/>
              </a:rPr>
              <a:t>. «Важкий» тест</a:t>
            </a:r>
            <a:endParaRPr lang="ru-RU" sz="2400" b="1" dirty="0">
              <a:solidFill>
                <a:srgbClr val="303F9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79" y="843558"/>
            <a:ext cx="3379205" cy="388843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563" y="843558"/>
            <a:ext cx="3378829" cy="38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4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 lIns="68580" tIns="34290" rIns="68580" bIns="34290" rtlCol="0" anchor="ctr">
            <a:normAutofit/>
          </a:bodyPr>
          <a:lstStyle/>
          <a:p>
            <a:r>
              <a:rPr lang="uk-UA" sz="2400" b="1" dirty="0">
                <a:solidFill>
                  <a:srgbClr val="303F9F"/>
                </a:solidFill>
                <a:latin typeface="Times New Roman" pitchFamily="18" charset="0"/>
                <a:cs typeface="Times New Roman" pitchFamily="18" charset="0"/>
              </a:rPr>
              <a:t>Висновки</a:t>
            </a:r>
            <a:endParaRPr lang="ru-RU" sz="2400" b="1" dirty="0">
              <a:solidFill>
                <a:srgbClr val="303F9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15616" y="1324470"/>
            <a:ext cx="7344816" cy="326350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uk-UA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uk-UA" sz="1600" dirty="0" smtClean="0">
                <a:latin typeface="Times New Roman" pitchFamily="18" charset="0"/>
                <a:cs typeface="Times New Roman" pitchFamily="18" charset="0"/>
              </a:rPr>
              <a:t>Ознайомилася </a:t>
            </a:r>
            <a:r>
              <a:rPr lang="uk-UA" sz="1600" dirty="0">
                <a:latin typeface="Times New Roman" pitchFamily="18" charset="0"/>
                <a:cs typeface="Times New Roman" pitchFamily="18" charset="0"/>
              </a:rPr>
              <a:t>з різновидами тестових завдань та особливостями реалізації кожного з них. </a:t>
            </a:r>
            <a:endParaRPr lang="uk-UA" sz="16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uk-UA" sz="1600" dirty="0">
                <a:latin typeface="Times New Roman" pitchFamily="18" charset="0"/>
                <a:cs typeface="Times New Roman" pitchFamily="18" charset="0"/>
              </a:rPr>
              <a:t>Провела аналіз аналогічних програмних забезпечень. Склала функціональні вимоги для свого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Web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uk-UA" sz="1600" dirty="0">
                <a:latin typeface="Times New Roman" pitchFamily="18" charset="0"/>
                <a:cs typeface="Times New Roman" pitchFamily="18" charset="0"/>
              </a:rPr>
              <a:t>додатку</a:t>
            </a:r>
            <a:r>
              <a:rPr lang="uk-UA" sz="1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uk-UA" sz="1600" dirty="0" smtClean="0">
                <a:latin typeface="Times New Roman" pitchFamily="18" charset="0"/>
                <a:cs typeface="Times New Roman" pitchFamily="18" charset="0"/>
              </a:rPr>
              <a:t>Детально </a:t>
            </a:r>
            <a:r>
              <a:rPr lang="uk-UA" sz="1600" dirty="0">
                <a:latin typeface="Times New Roman" pitchFamily="18" charset="0"/>
                <a:cs typeface="Times New Roman" pitchFamily="18" charset="0"/>
              </a:rPr>
              <a:t>розібрала теоретичний матеріал, що стосується мови програмування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TypeScript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sz="1600" dirty="0">
                <a:latin typeface="Times New Roman" pitchFamily="18" charset="0"/>
                <a:cs typeface="Times New Roman" pitchFamily="18" charset="0"/>
              </a:rPr>
              <a:t>та </a:t>
            </a:r>
            <a:r>
              <a:rPr lang="uk-UA" sz="1600" dirty="0" err="1">
                <a:latin typeface="Times New Roman" pitchFamily="18" charset="0"/>
                <a:cs typeface="Times New Roman" pitchFamily="18" charset="0"/>
              </a:rPr>
              <a:t>фреймворку</a:t>
            </a:r>
            <a:r>
              <a:rPr lang="uk-UA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Angular</a:t>
            </a:r>
            <a:r>
              <a:rPr lang="uk-UA" sz="1600" dirty="0">
                <a:latin typeface="Times New Roman" pitchFamily="18" charset="0"/>
                <a:cs typeface="Times New Roman" pitchFamily="18" charset="0"/>
              </a:rPr>
              <a:t>. Розробила інтерфейс клієнтської частини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Web</a:t>
            </a:r>
            <a:r>
              <a:rPr lang="uk-UA" sz="1600" dirty="0">
                <a:latin typeface="Times New Roman" pitchFamily="18" charset="0"/>
                <a:cs typeface="Times New Roman" pitchFamily="18" charset="0"/>
              </a:rPr>
              <a:t> – додатка.</a:t>
            </a:r>
            <a:endParaRPr lang="ru-RU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uk-UA" sz="1600" dirty="0" smtClean="0">
                <a:latin typeface="Times New Roman" pitchFamily="18" charset="0"/>
                <a:cs typeface="Times New Roman" pitchFamily="18" charset="0"/>
              </a:rPr>
              <a:t>Надалі планується створення серверної частини, вдосконалення клієнтської, розширення функціоналу </a:t>
            </a:r>
            <a:r>
              <a:rPr lang="uk-UA" sz="1600" dirty="0">
                <a:latin typeface="Times New Roman" pitchFamily="18" charset="0"/>
                <a:cs typeface="Times New Roman" pitchFamily="18" charset="0"/>
              </a:rPr>
              <a:t>та </a:t>
            </a:r>
            <a:r>
              <a:rPr lang="uk-UA" sz="1600" dirty="0" smtClean="0">
                <a:latin typeface="Times New Roman" pitchFamily="18" charset="0"/>
                <a:cs typeface="Times New Roman" pitchFamily="18" charset="0"/>
              </a:rPr>
              <a:t>можливостей користувачів.</a:t>
            </a:r>
            <a:endParaRPr lang="ru-RU" sz="1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82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937618"/>
            <a:ext cx="9144000" cy="994172"/>
          </a:xfrm>
        </p:spPr>
        <p:txBody>
          <a:bodyPr/>
          <a:lstStyle/>
          <a:p>
            <a:pPr algn="ctr"/>
            <a:r>
              <a:rPr lang="uk-UA" b="1" dirty="0" smtClean="0">
                <a:solidFill>
                  <a:srgbClr val="303F9F"/>
                </a:solidFill>
                <a:latin typeface="Times New Roman" pitchFamily="18" charset="0"/>
                <a:cs typeface="Times New Roman" pitchFamily="18" charset="0"/>
              </a:rPr>
              <a:t>Дякую за увагу!</a:t>
            </a:r>
            <a:endParaRPr lang="ru-RU" b="1" dirty="0">
              <a:solidFill>
                <a:srgbClr val="303F9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59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339502"/>
            <a:ext cx="2863230" cy="785738"/>
          </a:xfrm>
        </p:spPr>
        <p:txBody>
          <a:bodyPr>
            <a:normAutofit/>
          </a:bodyPr>
          <a:lstStyle/>
          <a:p>
            <a:r>
              <a:rPr lang="uk-UA" sz="2400" b="1" dirty="0" smtClean="0">
                <a:solidFill>
                  <a:srgbClr val="303F9F"/>
                </a:solidFill>
                <a:latin typeface="Times New Roman" pitchFamily="18" charset="0"/>
                <a:cs typeface="Times New Roman" pitchFamily="18" charset="0"/>
              </a:rPr>
              <a:t>Постановка задачі</a:t>
            </a:r>
            <a:endParaRPr lang="ru-RU" sz="2400" b="1" dirty="0">
              <a:solidFill>
                <a:srgbClr val="303F9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43608" y="4041863"/>
            <a:ext cx="7344816" cy="402095"/>
          </a:xfrm>
        </p:spPr>
        <p:txBody>
          <a:bodyPr>
            <a:normAutofit/>
          </a:bodyPr>
          <a:lstStyle/>
          <a:p>
            <a:pPr lvl="0"/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спроектувати та розробити </a:t>
            </a:r>
            <a:r>
              <a:rPr lang="uk-UA" sz="1800" dirty="0" err="1">
                <a:latin typeface="Times New Roman" pitchFamily="18" charset="0"/>
                <a:cs typeface="Times New Roman" pitchFamily="18" charset="0"/>
              </a:rPr>
              <a:t>web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uk-UA" sz="1800" dirty="0" smtClean="0">
                <a:latin typeface="Times New Roman" pitchFamily="18" charset="0"/>
                <a:cs typeface="Times New Roman" pitchFamily="18" charset="0"/>
              </a:rPr>
              <a:t>додаток.</a:t>
            </a:r>
            <a:endParaRPr lang="ru-RU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1600" y="970712"/>
            <a:ext cx="7488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Розробити програмне забезпечення для тестування знань студентів, яке надалі може використовуватися у навчальному процесі. </a:t>
            </a:r>
          </a:p>
          <a:p>
            <a:endParaRPr lang="uk-UA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uk-UA" b="1" dirty="0" smtClean="0">
                <a:solidFill>
                  <a:srgbClr val="303F9F"/>
                </a:solidFill>
                <a:latin typeface="Times New Roman" pitchFamily="18" charset="0"/>
                <a:cs typeface="Times New Roman" pitchFamily="18" charset="0"/>
              </a:rPr>
              <a:t>Студент має виконати такі задачі :</a:t>
            </a:r>
            <a:endParaRPr lang="ru-RU" b="1" dirty="0" smtClean="0">
              <a:solidFill>
                <a:srgbClr val="303F9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2211710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uk-UA" dirty="0">
                <a:latin typeface="Times New Roman" pitchFamily="18" charset="0"/>
                <a:cs typeface="Times New Roman" pitchFamily="18" charset="0"/>
              </a:rPr>
              <a:t>дослідити та провести аналіз предметної області;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3608" y="2580803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itchFamily="34" charset="0"/>
              <a:buChar char="•"/>
            </a:pPr>
            <a:r>
              <a:rPr lang="uk-UA" dirty="0">
                <a:latin typeface="Times New Roman" pitchFamily="18" charset="0"/>
                <a:cs typeface="Times New Roman" pitchFamily="18" charset="0"/>
              </a:rPr>
              <a:t>провести огляд і аналіз існуючих ПО, призначених для тестування;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43608" y="2963245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itchFamily="34" charset="0"/>
              <a:buChar char="•"/>
            </a:pPr>
            <a:r>
              <a:rPr lang="uk-UA" dirty="0">
                <a:latin typeface="Times New Roman" pitchFamily="18" charset="0"/>
                <a:cs typeface="Times New Roman" pitchFamily="18" charset="0"/>
              </a:rPr>
              <a:t>визначити функціональні вимоги до програмного забезпечення;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3608" y="3354546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itchFamily="34" charset="0"/>
              <a:buChar char="•"/>
            </a:pPr>
            <a:r>
              <a:rPr lang="uk-UA" dirty="0">
                <a:latin typeface="Times New Roman" pitchFamily="18" charset="0"/>
                <a:cs typeface="Times New Roman" pitchFamily="18" charset="0"/>
              </a:rPr>
              <a:t>вивчити відповідну технічну літературу по мовам програмування: С#, </a:t>
            </a:r>
            <a:r>
              <a:rPr lang="uk-UA" dirty="0" err="1">
                <a:latin typeface="Times New Roman" pitchFamily="18" charset="0"/>
                <a:cs typeface="Times New Roman" pitchFamily="18" charset="0"/>
              </a:rPr>
              <a:t>TypeScript</a:t>
            </a:r>
            <a:r>
              <a:rPr lang="uk-UA" dirty="0">
                <a:latin typeface="Times New Roman" pitchFamily="18" charset="0"/>
                <a:cs typeface="Times New Roman" pitchFamily="18" charset="0"/>
              </a:rPr>
              <a:t>;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81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273844"/>
            <a:ext cx="2952328" cy="994172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uk-UA" sz="2400" b="1" dirty="0">
                <a:solidFill>
                  <a:srgbClr val="303F9F"/>
                </a:solidFill>
                <a:latin typeface="Times New Roman" pitchFamily="18" charset="0"/>
                <a:cs typeface="Times New Roman" pitchFamily="18" charset="0"/>
              </a:rPr>
              <a:t>Актуальність теми</a:t>
            </a:r>
            <a:endParaRPr lang="ru-RU" sz="2400" b="1" dirty="0">
              <a:solidFill>
                <a:srgbClr val="303F9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33772" y="1513235"/>
            <a:ext cx="7310636" cy="1315745"/>
          </a:xfrm>
          <a:noFill/>
        </p:spPr>
        <p:txBody>
          <a:bodyPr wrap="square" rtlCol="0">
            <a:spAutoFit/>
          </a:bodyPr>
          <a:lstStyle/>
          <a:p>
            <a:pPr marL="0" algn="just" defTabSz="899011"/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Актуальність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моєї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теми у тому,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що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комп’ютерне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тестування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зараз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розвивається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з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шаленою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швидкістю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та все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частіше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використовується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під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час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навчального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процесу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, але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річ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у 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тому,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що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існує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небагато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гідних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e-DE" sz="1800" dirty="0">
                <a:latin typeface="Times New Roman" pitchFamily="18" charset="0"/>
                <a:cs typeface="Times New Roman" pitchFamily="18" charset="0"/>
              </a:rPr>
              <a:t>Web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або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десктопних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додатків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які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б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повністю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були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зручними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у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використанні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та надавали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потрібний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функціонал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31640" y="3003798"/>
            <a:ext cx="6912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Тестування це гарний інструмент </a:t>
            </a:r>
            <a:r>
              <a:rPr lang="uk-UA" dirty="0">
                <a:latin typeface="Times New Roman" pitchFamily="18" charset="0"/>
                <a:cs typeface="Times New Roman" pitchFamily="18" charset="0"/>
              </a:rPr>
              <a:t>дистанційного контролю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знань та поточної перевірки </a:t>
            </a:r>
            <a:r>
              <a:rPr lang="uk-UA" dirty="0">
                <a:latin typeface="Times New Roman" pitchFamily="18" charset="0"/>
                <a:cs typeface="Times New Roman" pitchFamily="18" charset="0"/>
              </a:rPr>
              <a:t>повноти засвоєння студентами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понять;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Використання </a:t>
            </a:r>
            <a:r>
              <a:rPr lang="uk-UA" dirty="0">
                <a:latin typeface="Times New Roman" pitchFamily="18" charset="0"/>
                <a:cs typeface="Times New Roman" pitchFamily="18" charset="0"/>
              </a:rPr>
              <a:t>тестування сприяє поліпшенню організації і підвищенню якості навчального процесу.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00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5780" y="273844"/>
            <a:ext cx="7886700" cy="994172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uk-UA" sz="2400" b="1" dirty="0" smtClean="0">
                <a:solidFill>
                  <a:srgbClr val="303F9F"/>
                </a:solidFill>
                <a:latin typeface="Times New Roman" pitchFamily="18" charset="0"/>
                <a:cs typeface="Times New Roman" pitchFamily="18" charset="0"/>
              </a:rPr>
              <a:t>Тестування – як метод контролю знань студентів</a:t>
            </a:r>
            <a:endParaRPr lang="uk-UA" sz="2400" b="1" dirty="0">
              <a:solidFill>
                <a:srgbClr val="303F9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15616" y="1657469"/>
            <a:ext cx="6912768" cy="1418337"/>
          </a:xfrm>
          <a:noFill/>
        </p:spPr>
        <p:txBody>
          <a:bodyPr vert="horz" wrap="square" lIns="68580" tIns="34290" rIns="68580" bIns="34290" rtlCol="0">
            <a:spAutoFit/>
          </a:bodyPr>
          <a:lstStyle/>
          <a:p>
            <a:pPr marL="0" algn="just" defTabSz="899011"/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Для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учнів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– контроль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забезпечує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якість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засвоєння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знань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дає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можливість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зрозуміти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помилки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вчасно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їх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виправити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і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краще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розуміти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наступний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навчальний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матеріал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;</a:t>
            </a:r>
            <a:endParaRPr lang="ru-RU" sz="1800" dirty="0">
              <a:latin typeface="Times New Roman" pitchFamily="18" charset="0"/>
              <a:cs typeface="Times New Roman" pitchFamily="18" charset="0"/>
            </a:endParaRPr>
          </a:p>
          <a:p>
            <a:pPr marL="0" algn="just" defTabSz="899011"/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Для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викладача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– контроль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дає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інформацію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про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хід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та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якість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засвоєння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матеріалу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типові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помилки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увагу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та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інтереси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учнів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275606"/>
            <a:ext cx="4248472" cy="318549"/>
          </a:xfrm>
          <a:prstGeom prst="rect">
            <a:avLst/>
          </a:prstGeom>
          <a:noFill/>
        </p:spPr>
        <p:txBody>
          <a:bodyPr vert="horz" wrap="square" lIns="68580" tIns="34290" rIns="68580" bIns="34290" rtlCol="0">
            <a:spAutoFit/>
          </a:bodyPr>
          <a:lstStyle>
            <a:lvl1pPr indent="-171450" algn="just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>
                <a:latin typeface="Times New Roman" pitchFamily="18" charset="0"/>
                <a:cs typeface="Times New Roman" pitchFamily="18" charset="0"/>
              </a:defRPr>
            </a:lvl1pPr>
            <a:lvl2pPr marL="5143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/>
            </a:lvl2pPr>
            <a:lvl3pPr marL="8572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/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/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/>
            </a:lvl9pPr>
          </a:lstStyle>
          <a:p>
            <a:pPr indent="0">
              <a:buNone/>
            </a:pPr>
            <a:r>
              <a:rPr lang="uk-UA" b="1" dirty="0">
                <a:solidFill>
                  <a:srgbClr val="303F9F"/>
                </a:solidFill>
              </a:rPr>
              <a:t>Розрізняють дві функції контролю</a:t>
            </a:r>
            <a:r>
              <a:rPr lang="uk-UA" b="1" dirty="0" smtClean="0">
                <a:solidFill>
                  <a:srgbClr val="303F9F"/>
                </a:solidFill>
              </a:rPr>
              <a:t>:</a:t>
            </a:r>
            <a:endParaRPr lang="ru-RU" b="1" dirty="0">
              <a:solidFill>
                <a:srgbClr val="303F9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75656" y="3382961"/>
            <a:ext cx="7128792" cy="318549"/>
          </a:xfrm>
          <a:prstGeom prst="rect">
            <a:avLst/>
          </a:prstGeom>
          <a:noFill/>
        </p:spPr>
        <p:txBody>
          <a:bodyPr vert="horz" wrap="square" lIns="68580" tIns="34290" rIns="68580" bIns="34290" rtlCol="0">
            <a:spAutoFit/>
          </a:bodyPr>
          <a:lstStyle>
            <a:defPPr>
              <a:defRPr lang="ru-RU"/>
            </a:defPPr>
            <a:lvl1pPr indent="0" algn="just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>
                <a:latin typeface="Times New Roman" pitchFamily="18" charset="0"/>
                <a:cs typeface="Times New Roman" pitchFamily="18" charset="0"/>
              </a:defRPr>
            </a:lvl1pPr>
            <a:lvl2pPr marL="5143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2pPr>
            <a:lvl3pPr marL="8572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/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/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/>
            </a:lvl9pPr>
          </a:lstStyle>
          <a:p>
            <a:r>
              <a:rPr lang="uk-UA" b="1" dirty="0">
                <a:solidFill>
                  <a:srgbClr val="303F9F"/>
                </a:solidFill>
              </a:rPr>
              <a:t>Залежно від обсягу та характеру контролю розрізняють два види:</a:t>
            </a:r>
            <a:endParaRPr lang="ru-RU" b="1" dirty="0">
              <a:solidFill>
                <a:srgbClr val="303F9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63688" y="3773518"/>
            <a:ext cx="4896544" cy="670440"/>
          </a:xfrm>
          <a:prstGeom prst="rect">
            <a:avLst/>
          </a:prstGeom>
          <a:noFill/>
        </p:spPr>
        <p:txBody>
          <a:bodyPr vert="horz" wrap="square" lIns="68580" tIns="34290" rIns="68580" bIns="34290" rtlCol="0">
            <a:spAutoFit/>
          </a:bodyPr>
          <a:lstStyle>
            <a:lvl1pPr indent="-171450" algn="just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>
                <a:latin typeface="Times New Roman" pitchFamily="18" charset="0"/>
                <a:cs typeface="Times New Roman" pitchFamily="18" charset="0"/>
              </a:defRPr>
            </a:lvl1pPr>
            <a:lvl2pPr marL="5143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/>
            </a:lvl2pPr>
            <a:lvl3pPr marL="8572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/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/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/>
            </a:lvl9pPr>
          </a:lstStyle>
          <a:p>
            <a:r>
              <a:rPr lang="uk-UA" dirty="0" smtClean="0"/>
              <a:t>Контроль </a:t>
            </a:r>
            <a:r>
              <a:rPr lang="uk-UA" dirty="0"/>
              <a:t>проміжних результатів засвоєння;</a:t>
            </a:r>
            <a:endParaRPr lang="ru-RU" dirty="0"/>
          </a:p>
          <a:p>
            <a:r>
              <a:rPr lang="uk-UA" dirty="0" smtClean="0"/>
              <a:t>Підсумковий </a:t>
            </a:r>
            <a:r>
              <a:rPr lang="uk-UA" dirty="0"/>
              <a:t>контроль.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166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5780" y="273844"/>
            <a:ext cx="7886700" cy="994172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uk-UA" sz="2400" b="1" dirty="0">
                <a:solidFill>
                  <a:srgbClr val="303F9F"/>
                </a:solidFill>
                <a:latin typeface="Times New Roman" pitchFamily="18" charset="0"/>
                <a:cs typeface="Times New Roman" pitchFamily="18" charset="0"/>
              </a:rPr>
              <a:t>Тестування – як метод контролю знань студентів</a:t>
            </a:r>
            <a:endParaRPr lang="ru-RU" sz="2400" b="1" dirty="0">
              <a:solidFill>
                <a:srgbClr val="303F9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9592" y="1923678"/>
            <a:ext cx="7272808" cy="567848"/>
          </a:xfrm>
          <a:prstGeom prst="rect">
            <a:avLst/>
          </a:prstGeom>
          <a:noFill/>
        </p:spPr>
        <p:txBody>
          <a:bodyPr vert="horz" wrap="square" lIns="68580" tIns="34290" rIns="68580" bIns="34290" rtlCol="0">
            <a:spAutoFit/>
          </a:bodyPr>
          <a:lstStyle>
            <a:defPPr>
              <a:defRPr lang="ru-RU"/>
            </a:defPPr>
            <a:lvl1pPr indent="0" algn="just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>
                <a:latin typeface="Times New Roman" pitchFamily="18" charset="0"/>
                <a:cs typeface="Times New Roman" pitchFamily="18" charset="0"/>
              </a:defRPr>
            </a:lvl1pPr>
            <a:lvl2pPr marL="5143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2pPr>
            <a:lvl3pPr marL="8572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/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/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/>
            </a:lvl9pPr>
          </a:lstStyle>
          <a:p>
            <a:pPr algn="l"/>
            <a:r>
              <a:rPr lang="uk-UA" b="1" dirty="0">
                <a:solidFill>
                  <a:srgbClr val="303F9F"/>
                </a:solidFill>
              </a:rPr>
              <a:t>Тест</a:t>
            </a:r>
            <a:r>
              <a:rPr lang="uk-UA" dirty="0"/>
              <a:t> – система завдань специфічної форми, що застосовується в поєднанні з певною методикою вимірювання і оцінки результату.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1403648" y="2859782"/>
            <a:ext cx="6984776" cy="817147"/>
          </a:xfrm>
          <a:prstGeom prst="rect">
            <a:avLst/>
          </a:prstGeom>
          <a:noFill/>
        </p:spPr>
        <p:txBody>
          <a:bodyPr vert="horz" wrap="square" lIns="68580" tIns="34290" rIns="68580" bIns="34290" rtlCol="0">
            <a:spAutoFit/>
          </a:bodyPr>
          <a:lstStyle>
            <a:defPPr>
              <a:defRPr lang="ru-RU"/>
            </a:defPPr>
            <a:lvl1pPr indent="0" algn="just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>
                <a:latin typeface="Times New Roman" pitchFamily="18" charset="0"/>
                <a:cs typeface="Times New Roman" pitchFamily="18" charset="0"/>
              </a:defRPr>
            </a:lvl1pPr>
            <a:lvl2pPr marL="5143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2pPr>
            <a:lvl3pPr marL="8572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/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/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/>
            </a:lvl9pPr>
          </a:lstStyle>
          <a:p>
            <a:pPr algn="l"/>
            <a:r>
              <a:rPr lang="uk-UA" b="1" dirty="0">
                <a:solidFill>
                  <a:srgbClr val="303F9F"/>
                </a:solidFill>
              </a:rPr>
              <a:t>Тестове завдання </a:t>
            </a:r>
            <a:r>
              <a:rPr lang="uk-UA" dirty="0"/>
              <a:t>– це діагностичне завдання у </a:t>
            </a:r>
            <a:r>
              <a:rPr lang="uk-UA" dirty="0" smtClean="0"/>
              <a:t>вигляді </a:t>
            </a:r>
            <a:r>
              <a:rPr lang="uk-UA" dirty="0"/>
              <a:t>питання з чіткою інструкцією до виконання і обов'язково з еталоном відповіді або алгоритмом необхідних дій.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435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5780" y="273844"/>
            <a:ext cx="7526660" cy="994172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uk-UA" sz="2400" b="1" dirty="0">
                <a:solidFill>
                  <a:srgbClr val="303F9F"/>
                </a:solidFill>
                <a:latin typeface="Times New Roman" pitchFamily="18" charset="0"/>
                <a:cs typeface="Times New Roman" pitchFamily="18" charset="0"/>
              </a:rPr>
              <a:t>Види </a:t>
            </a:r>
            <a:r>
              <a:rPr lang="uk-UA" sz="2400" b="1" dirty="0" smtClean="0">
                <a:solidFill>
                  <a:srgbClr val="303F9F"/>
                </a:solidFill>
                <a:latin typeface="Times New Roman" pitchFamily="18" charset="0"/>
                <a:cs typeface="Times New Roman" pitchFamily="18" charset="0"/>
              </a:rPr>
              <a:t>тестових </a:t>
            </a:r>
            <a:r>
              <a:rPr lang="uk-UA" sz="2400" b="1" dirty="0" smtClean="0">
                <a:solidFill>
                  <a:srgbClr val="303F9F"/>
                </a:solidFill>
                <a:latin typeface="Times New Roman" pitchFamily="18" charset="0"/>
                <a:cs typeface="Times New Roman" pitchFamily="18" charset="0"/>
              </a:rPr>
              <a:t>завдань</a:t>
            </a:r>
            <a:endParaRPr lang="ru-RU" sz="2400" b="1" dirty="0">
              <a:solidFill>
                <a:srgbClr val="303F9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9752" y="2004978"/>
            <a:ext cx="4104456" cy="939231"/>
          </a:xfrm>
          <a:prstGeom prst="rect">
            <a:avLst/>
          </a:prstGeom>
          <a:noFill/>
        </p:spPr>
        <p:txBody>
          <a:bodyPr vert="horz" wrap="square" lIns="68580" tIns="34290" rIns="68580" bIns="34290" rtlCol="0">
            <a:spAutoFit/>
          </a:bodyPr>
          <a:lstStyle>
            <a:lvl1pPr marL="285750" indent="-285750" algn="just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>
                <a:latin typeface="Times New Roman" pitchFamily="18" charset="0"/>
                <a:cs typeface="Times New Roman" pitchFamily="18" charset="0"/>
              </a:defRPr>
            </a:lvl1pPr>
            <a:lvl2pPr marL="5143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/>
            </a:lvl2pPr>
            <a:lvl3pPr marL="8572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/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/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/>
            </a:lvl9pPr>
          </a:lstStyle>
          <a:p>
            <a:r>
              <a:rPr lang="uk-UA" sz="1600" dirty="0" smtClean="0"/>
              <a:t>Вибір </a:t>
            </a:r>
            <a:r>
              <a:rPr lang="uk-UA" sz="1600" dirty="0"/>
              <a:t>однієї правильної </a:t>
            </a:r>
            <a:r>
              <a:rPr lang="uk-UA" sz="1600" dirty="0" smtClean="0"/>
              <a:t>відповіді</a:t>
            </a:r>
          </a:p>
          <a:p>
            <a:r>
              <a:rPr lang="uk-UA" sz="1600" dirty="0"/>
              <a:t>Вибір кількох правильних відповідей</a:t>
            </a:r>
            <a:endParaRPr lang="ru-RU" sz="1600" dirty="0"/>
          </a:p>
          <a:p>
            <a:r>
              <a:rPr lang="uk-UA" sz="1600" dirty="0"/>
              <a:t>Вибір найбільш точної </a:t>
            </a:r>
            <a:r>
              <a:rPr lang="uk-UA" sz="1600" dirty="0" smtClean="0"/>
              <a:t>відповіді</a:t>
            </a:r>
            <a:endParaRPr lang="ru-RU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2123728" y="1635646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>
                <a:solidFill>
                  <a:srgbClr val="303F9F"/>
                </a:solidFill>
                <a:latin typeface="Times New Roman" pitchFamily="18" charset="0"/>
                <a:cs typeface="Times New Roman" pitchFamily="18" charset="0"/>
              </a:rPr>
              <a:t>Завдання закритого типу</a:t>
            </a:r>
            <a:endParaRPr lang="ru-RU" b="1" dirty="0">
              <a:solidFill>
                <a:srgbClr val="303F9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23728" y="2931790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 smtClean="0">
                <a:solidFill>
                  <a:srgbClr val="303F9F"/>
                </a:solidFill>
                <a:latin typeface="Times New Roman" pitchFamily="18" charset="0"/>
                <a:cs typeface="Times New Roman" pitchFamily="18" charset="0"/>
              </a:rPr>
              <a:t>Завдання на встановлення відповідності</a:t>
            </a:r>
            <a:endParaRPr lang="ru-RU" b="1" dirty="0">
              <a:solidFill>
                <a:srgbClr val="303F9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23728" y="3291830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 smtClean="0">
                <a:solidFill>
                  <a:srgbClr val="303F9F"/>
                </a:solidFill>
                <a:latin typeface="Times New Roman" pitchFamily="18" charset="0"/>
                <a:cs typeface="Times New Roman" pitchFamily="18" charset="0"/>
              </a:rPr>
              <a:t>Завдання на встановлення правильної послідовності</a:t>
            </a:r>
            <a:endParaRPr lang="ru-RU" b="1" dirty="0">
              <a:solidFill>
                <a:srgbClr val="303F9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81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5780" y="267494"/>
            <a:ext cx="7886700" cy="720080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uk-UA" sz="2400" b="1" dirty="0">
                <a:solidFill>
                  <a:srgbClr val="303F9F"/>
                </a:solidFill>
                <a:latin typeface="Times New Roman" pitchFamily="18" charset="0"/>
                <a:cs typeface="Times New Roman" pitchFamily="18" charset="0"/>
              </a:rPr>
              <a:t>Комп'ютерне тестування</a:t>
            </a:r>
            <a:endParaRPr lang="ru-RU" sz="2400" b="1" dirty="0">
              <a:solidFill>
                <a:srgbClr val="303F9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43608" y="1324470"/>
            <a:ext cx="7056784" cy="2975472"/>
          </a:xfrm>
        </p:spPr>
        <p:txBody>
          <a:bodyPr>
            <a:noAutofit/>
          </a:bodyPr>
          <a:lstStyle/>
          <a:p>
            <a:pPr algn="just"/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В</a:t>
            </a:r>
            <a:r>
              <a:rPr lang="uk-UA" sz="1800" dirty="0" smtClean="0">
                <a:latin typeface="Times New Roman" pitchFamily="18" charset="0"/>
                <a:cs typeface="Times New Roman" pitchFamily="18" charset="0"/>
              </a:rPr>
              <a:t>иступає 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як інструмент управління навчальним </a:t>
            </a:r>
            <a:r>
              <a:rPr lang="uk-UA" sz="1800" dirty="0" smtClean="0">
                <a:latin typeface="Times New Roman" pitchFamily="18" charset="0"/>
                <a:cs typeface="Times New Roman" pitchFamily="18" charset="0"/>
              </a:rPr>
              <a:t>процесом</a:t>
            </a:r>
          </a:p>
          <a:p>
            <a:pPr algn="just"/>
            <a:r>
              <a:rPr lang="uk-UA" sz="1800" dirty="0" smtClean="0">
                <a:latin typeface="Times New Roman" pitchFamily="18" charset="0"/>
                <a:cs typeface="Times New Roman" pitchFamily="18" charset="0"/>
              </a:rPr>
              <a:t>Виступає 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як елемент зворотного зв'язку, який дає можливість аналізувати навчальний процес, вносити в нього </a:t>
            </a:r>
            <a:r>
              <a:rPr lang="uk-UA" sz="1800" dirty="0" smtClean="0">
                <a:latin typeface="Times New Roman" pitchFamily="18" charset="0"/>
                <a:cs typeface="Times New Roman" pitchFamily="18" charset="0"/>
              </a:rPr>
              <a:t>корективи</a:t>
            </a:r>
          </a:p>
          <a:p>
            <a:pPr algn="just"/>
            <a:r>
              <a:rPr lang="uk-UA" sz="1800" dirty="0" smtClean="0">
                <a:latin typeface="Times New Roman" pitchFamily="18" charset="0"/>
                <a:cs typeface="Times New Roman" pitchFamily="18" charset="0"/>
              </a:rPr>
              <a:t>Використання 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комп'ютерних тестів в якості проміжного контролю успішності визначає навчальний процес, як систему безперервного </a:t>
            </a:r>
            <a:r>
              <a:rPr lang="uk-UA" sz="1800" dirty="0" smtClean="0">
                <a:latin typeface="Times New Roman" pitchFamily="18" charset="0"/>
                <a:cs typeface="Times New Roman" pitchFamily="18" charset="0"/>
              </a:rPr>
              <a:t>контролю учнів</a:t>
            </a:r>
          </a:p>
          <a:p>
            <a:pPr algn="just"/>
            <a:r>
              <a:rPr lang="uk-UA" sz="1800" dirty="0" smtClean="0">
                <a:latin typeface="Times New Roman" pitchFamily="18" charset="0"/>
                <a:cs typeface="Times New Roman" pitchFamily="18" charset="0"/>
              </a:rPr>
              <a:t>Застосування 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програм тестування та комп'ютерних тестів при перевірці знань є економічно вигідним і забезпечує підвищення ефективності навчального процесу</a:t>
            </a:r>
            <a:r>
              <a:rPr lang="uk-UA" sz="18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1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57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88690" y="273844"/>
            <a:ext cx="1927126" cy="641722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uk-UA" sz="2400" b="1" dirty="0" err="1">
                <a:solidFill>
                  <a:srgbClr val="303F9F"/>
                </a:solidFill>
                <a:latin typeface="Times New Roman" pitchFamily="18" charset="0"/>
                <a:cs typeface="Times New Roman" pitchFamily="18" charset="0"/>
              </a:rPr>
              <a:t>Мастер-тест</a:t>
            </a:r>
            <a:endParaRPr lang="ru-RU" sz="2400" b="1" dirty="0">
              <a:solidFill>
                <a:srgbClr val="303F9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31276"/>
            <a:ext cx="4896544" cy="2290154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326" y="627534"/>
            <a:ext cx="1608122" cy="4065191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067694"/>
            <a:ext cx="4896544" cy="2287465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003798"/>
            <a:ext cx="2520280" cy="1786884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14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201836"/>
            <a:ext cx="3007246" cy="857746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uk-UA" sz="2400" b="1" dirty="0" err="1">
                <a:solidFill>
                  <a:srgbClr val="303F9F"/>
                </a:solidFill>
                <a:latin typeface="Times New Roman" pitchFamily="18" charset="0"/>
                <a:cs typeface="Times New Roman" pitchFamily="18" charset="0"/>
              </a:rPr>
              <a:t>ProProfs</a:t>
            </a:r>
            <a:r>
              <a:rPr lang="uk-UA" sz="2400" b="1" dirty="0">
                <a:solidFill>
                  <a:srgbClr val="303F9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sz="2400" b="1" dirty="0" err="1">
                <a:solidFill>
                  <a:srgbClr val="303F9F"/>
                </a:solidFill>
                <a:latin typeface="Times New Roman" pitchFamily="18" charset="0"/>
                <a:cs typeface="Times New Roman" pitchFamily="18" charset="0"/>
              </a:rPr>
              <a:t>QuizMaker</a:t>
            </a:r>
            <a:endParaRPr lang="ru-RU" sz="2400" b="1" dirty="0">
              <a:solidFill>
                <a:srgbClr val="303F9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39502"/>
            <a:ext cx="4605810" cy="665015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172" y="1272674"/>
            <a:ext cx="3810582" cy="1968990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67" y="1275605"/>
            <a:ext cx="4125641" cy="1966059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931790"/>
            <a:ext cx="3996444" cy="1867907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571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1123</TotalTime>
  <Words>514</Words>
  <Application>Microsoft Office PowerPoint</Application>
  <PresentationFormat>Экран (16:9)</PresentationFormat>
  <Paragraphs>55</Paragraphs>
  <Slides>18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19" baseType="lpstr">
      <vt:lpstr>Тема Office</vt:lpstr>
      <vt:lpstr>КУРСОВА РОБОТА З ДИСЦИПЛІНИ ПРОФЕСІЙНОЇ ПІДГОТОВКИ  НА ТЕМУ : «РОЗРОБКА ПРОГРАМНОГО ЗАБЕЗПЕЧЕННЯ ДЛЯ ТЕСТУВАННЯ ЗНАНЬ СТУДЕНТІВ»</vt:lpstr>
      <vt:lpstr>Постановка задачі</vt:lpstr>
      <vt:lpstr>Актуальність теми</vt:lpstr>
      <vt:lpstr>Тестування – як метод контролю знань студентів</vt:lpstr>
      <vt:lpstr>Тестування – як метод контролю знань студентів</vt:lpstr>
      <vt:lpstr>Види тестових завдань</vt:lpstr>
      <vt:lpstr>Комп'ютерне тестування</vt:lpstr>
      <vt:lpstr>Мастер-тест</vt:lpstr>
      <vt:lpstr>ProProfs QuizMaker</vt:lpstr>
      <vt:lpstr>Plickers </vt:lpstr>
      <vt:lpstr>TestHub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Висновки</vt:lpstr>
      <vt:lpstr>Дякую за увагу!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admin</cp:lastModifiedBy>
  <cp:revision>39</cp:revision>
  <dcterms:created xsi:type="dcterms:W3CDTF">2020-06-03T08:18:19Z</dcterms:created>
  <dcterms:modified xsi:type="dcterms:W3CDTF">2020-06-04T20:19:29Z</dcterms:modified>
</cp:coreProperties>
</file>